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66" r:id="rId6"/>
    <p:sldId id="261" r:id="rId7"/>
    <p:sldId id="276" r:id="rId8"/>
    <p:sldId id="257" r:id="rId9"/>
    <p:sldId id="268" r:id="rId10"/>
    <p:sldId id="258" r:id="rId11"/>
    <p:sldId id="264" r:id="rId12"/>
    <p:sldId id="263" r:id="rId13"/>
    <p:sldId id="277" r:id="rId14"/>
    <p:sldId id="286" r:id="rId15"/>
    <p:sldId id="278" r:id="rId16"/>
    <p:sldId id="292" r:id="rId17"/>
    <p:sldId id="280" r:id="rId18"/>
    <p:sldId id="285" r:id="rId19"/>
    <p:sldId id="265" r:id="rId20"/>
    <p:sldId id="287" r:id="rId21"/>
    <p:sldId id="289" r:id="rId22"/>
    <p:sldId id="288" r:id="rId23"/>
    <p:sldId id="284" r:id="rId24"/>
    <p:sldId id="295" r:id="rId25"/>
    <p:sldId id="270" r:id="rId26"/>
    <p:sldId id="282" r:id="rId27"/>
    <p:sldId id="283" r:id="rId28"/>
    <p:sldId id="299" r:id="rId29"/>
    <p:sldId id="279" r:id="rId30"/>
    <p:sldId id="298" r:id="rId31"/>
    <p:sldId id="274" r:id="rId32"/>
    <p:sldId id="291" r:id="rId33"/>
    <p:sldId id="294" r:id="rId34"/>
    <p:sldId id="296" r:id="rId35"/>
    <p:sldId id="297" r:id="rId36"/>
    <p:sldId id="275" r:id="rId37"/>
    <p:sldId id="273" r:id="rId38"/>
    <p:sldId id="271" r:id="rId39"/>
    <p:sldId id="281" r:id="rId40"/>
    <p:sldId id="290" r:id="rId41"/>
    <p:sldId id="272" r:id="rId42"/>
    <p:sldId id="293" r:id="rId43"/>
    <p:sldId id="260" r:id="rId44"/>
    <p:sldId id="26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C286F-EC1E-48D1-8BE2-1EACE9146DE1}" v="44" dt="2020-03-11T16:07:37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5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ben, Chuck (cstaben@uidaho.edu)" userId="22b270d2-e118-4a2d-ad67-d6f949305fff" providerId="ADAL" clId="{FF6C286F-EC1E-48D1-8BE2-1EACE9146DE1}"/>
    <pc:docChg chg="modSld">
      <pc:chgData name="Staben, Chuck (cstaben@uidaho.edu)" userId="22b270d2-e118-4a2d-ad67-d6f949305fff" providerId="ADAL" clId="{FF6C286F-EC1E-48D1-8BE2-1EACE9146DE1}" dt="2020-03-11T16:17:01.040" v="23" actId="20577"/>
      <pc:docMkLst>
        <pc:docMk/>
      </pc:docMkLst>
      <pc:sldChg chg="modSp">
        <pc:chgData name="Staben, Chuck (cstaben@uidaho.edu)" userId="22b270d2-e118-4a2d-ad67-d6f949305fff" providerId="ADAL" clId="{FF6C286F-EC1E-48D1-8BE2-1EACE9146DE1}" dt="2020-03-11T16:17:01.040" v="23" actId="20577"/>
        <pc:sldMkLst>
          <pc:docMk/>
          <pc:sldMk cId="1016565592" sldId="294"/>
        </pc:sldMkLst>
        <pc:spChg chg="mod">
          <ac:chgData name="Staben, Chuck (cstaben@uidaho.edu)" userId="22b270d2-e118-4a2d-ad67-d6f949305fff" providerId="ADAL" clId="{FF6C286F-EC1E-48D1-8BE2-1EACE9146DE1}" dt="2020-03-11T16:17:01.040" v="23" actId="20577"/>
          <ac:spMkLst>
            <pc:docMk/>
            <pc:sldMk cId="1016565592" sldId="294"/>
            <ac:spMk id="4" creationId="{46F3D82E-DA7B-436A-8B6C-B8BB394C6C75}"/>
          </ac:spMkLst>
        </pc:spChg>
      </pc:sldChg>
      <pc:sldChg chg="modSp">
        <pc:chgData name="Staben, Chuck (cstaben@uidaho.edu)" userId="22b270d2-e118-4a2d-ad67-d6f949305fff" providerId="ADAL" clId="{FF6C286F-EC1E-48D1-8BE2-1EACE9146DE1}" dt="2020-03-11T16:16:27.472" v="0" actId="13926"/>
        <pc:sldMkLst>
          <pc:docMk/>
          <pc:sldMk cId="1114323526" sldId="298"/>
        </pc:sldMkLst>
        <pc:spChg chg="mod">
          <ac:chgData name="Staben, Chuck (cstaben@uidaho.edu)" userId="22b270d2-e118-4a2d-ad67-d6f949305fff" providerId="ADAL" clId="{FF6C286F-EC1E-48D1-8BE2-1EACE9146DE1}" dt="2020-03-11T16:16:27.472" v="0" actId="13926"/>
          <ac:spMkLst>
            <pc:docMk/>
            <pc:sldMk cId="1114323526" sldId="298"/>
            <ac:spMk id="3" creationId="{2327AD5E-D85F-405B-BD45-39F467187F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5638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962775" y="3962400"/>
            <a:ext cx="1190625" cy="1645920"/>
          </a:xfrm>
        </p:spPr>
        <p:txBody>
          <a:bodyPr rtlCol="0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953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chemeClr val="accent3"/>
              </a:buClr>
              <a:defRPr sz="3200"/>
            </a:lvl1pPr>
            <a:lvl2pPr marL="742950" indent="-285750">
              <a:buClr>
                <a:schemeClr val="accent1"/>
              </a:buClr>
              <a:buSzPct val="85000"/>
              <a:buFont typeface="Wingdings" pitchFamily="2" charset="2"/>
              <a:buChar char="§"/>
              <a:defRPr sz="2800"/>
            </a:lvl2pPr>
            <a:lvl3pPr>
              <a:buClr>
                <a:schemeClr val="accent2"/>
              </a:buClr>
              <a:buSzPct val="110000"/>
              <a:defRPr sz="2400"/>
            </a:lvl3pPr>
            <a:lvl4pPr marL="1600200" indent="-228600">
              <a:buSzPct val="60000"/>
              <a:buFont typeface="Courier New" pitchFamily="49" charset="0"/>
              <a:buChar char="o"/>
              <a:defRPr sz="2000"/>
            </a:lvl4pPr>
            <a:lvl5pPr>
              <a:buClr>
                <a:schemeClr val="accent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48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552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40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532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7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buSzPct val="95000"/>
              <a:defRPr sz="2800"/>
            </a:lvl1pPr>
            <a:lvl2pPr marL="742950" indent="-285750">
              <a:buClr>
                <a:schemeClr val="accent1"/>
              </a:buClr>
              <a:buSzPct val="75000"/>
              <a:buFont typeface="Wingdings" pitchFamily="2" charset="2"/>
              <a:buChar char="§"/>
              <a:defRPr sz="2400"/>
            </a:lvl2pPr>
            <a:lvl3pPr>
              <a:buClr>
                <a:schemeClr val="accent2"/>
              </a:buClr>
              <a:buSzPct val="100000"/>
              <a:defRPr sz="2200"/>
            </a:lvl3pPr>
            <a:lvl4pPr marL="1600200" indent="-228600">
              <a:buSzPct val="63000"/>
              <a:buFont typeface="Courier New" pitchFamily="49" charset="0"/>
              <a:buChar char="o"/>
              <a:defRPr/>
            </a:lvl4pPr>
            <a:lvl5pPr>
              <a:buSzPct val="95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4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114925"/>
            <a:ext cx="7772400" cy="1362075"/>
          </a:xfrm>
        </p:spPr>
        <p:txBody>
          <a:bodyPr anchor="t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9382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64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2057400"/>
            <a:ext cx="8229600" cy="609600"/>
          </a:xfrm>
        </p:spPr>
        <p:txBody>
          <a:bodyPr>
            <a:normAutofit/>
          </a:bodyPr>
          <a:lstStyle>
            <a:lvl1pPr marL="0" indent="0" algn="l">
              <a:buNone/>
              <a:defRPr sz="2500" b="0"/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971800"/>
            <a:ext cx="8305800" cy="3048000"/>
          </a:xfrm>
        </p:spPr>
        <p:txBody>
          <a:bodyPr/>
          <a:lstStyle>
            <a:lvl1pPr marL="514350" indent="-514350">
              <a:buFont typeface="+mj-lt"/>
              <a:buAutoNum type="alphaUcPeriod"/>
              <a:defRPr/>
            </a:lvl1pPr>
            <a:lvl2pPr marL="971550" indent="-514350">
              <a:buFont typeface="+mj-lt"/>
              <a:buAutoNum type="alphaUcPeriod"/>
              <a:defRPr/>
            </a:lvl2pPr>
            <a:lvl3pPr marL="1371600" indent="-457200">
              <a:buClr>
                <a:schemeClr val="accent2"/>
              </a:buClr>
              <a:buFont typeface="+mj-lt"/>
              <a:buAutoNum type="alphaUcPeriod"/>
              <a:defRPr baseline="0"/>
            </a:lvl3pPr>
            <a:lvl4pPr marL="1828800" indent="-457200">
              <a:buFont typeface="+mj-lt"/>
              <a:buAutoNum type="alphaUcPeriod"/>
              <a:defRPr/>
            </a:lvl4pPr>
            <a:lvl5pPr marL="2171700" indent="-342900">
              <a:buFont typeface="+mj-lt"/>
              <a:buAutoNum type="alphaU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3"/>
              </a:buClr>
              <a:buSzPct val="95000"/>
              <a:defRPr sz="2800"/>
            </a:lvl1pPr>
            <a:lvl2pPr marL="742950" indent="-285750">
              <a:buClr>
                <a:schemeClr val="accent1"/>
              </a:buClr>
              <a:buSzPct val="85000"/>
              <a:buFont typeface="Wingdings" pitchFamily="2" charset="2"/>
              <a:buChar char="§"/>
              <a:defRPr sz="2400"/>
            </a:lvl2pPr>
            <a:lvl3pPr>
              <a:buClr>
                <a:schemeClr val="accent2"/>
              </a:buClr>
              <a:defRPr sz="2000"/>
            </a:lvl3pPr>
            <a:lvl4pPr marL="1600200" indent="-228600">
              <a:buSzPct val="60000"/>
              <a:buFont typeface="Courier New" pitchFamily="49" charset="0"/>
              <a:buChar char="o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accent3"/>
              </a:buClr>
              <a:buSzPct val="95000"/>
              <a:defRPr sz="2800"/>
            </a:lvl1pPr>
            <a:lvl2pPr marL="800100" indent="-342900">
              <a:buClr>
                <a:schemeClr val="accent1"/>
              </a:buClr>
              <a:buSzPct val="85000"/>
              <a:buFont typeface="Wingdings" pitchFamily="2" charset="2"/>
              <a:buChar char="§"/>
              <a:defRPr sz="2400"/>
            </a:lvl2pPr>
            <a:lvl3pPr>
              <a:buClr>
                <a:schemeClr val="accent2"/>
              </a:buClr>
              <a:defRPr sz="2000"/>
            </a:lvl3pPr>
            <a:lvl4pPr marL="1600200" indent="-228600">
              <a:buSzPct val="60000"/>
              <a:buFont typeface="Courier New" pitchFamily="49" charset="0"/>
              <a:buChar char="o"/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27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742950" indent="-285750"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SzPct val="60000"/>
              <a:buFont typeface="Courier New" pitchFamily="49" charset="0"/>
              <a:buChar char="o"/>
              <a:defRPr sz="1600"/>
            </a:lvl4pPr>
            <a:lvl5pPr>
              <a:buClr>
                <a:schemeClr val="accent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chemeClr val="accent3"/>
              </a:buClr>
              <a:defRPr sz="2000"/>
            </a:lvl1pPr>
            <a:lvl2pPr marL="742950" indent="-285750">
              <a:buClr>
                <a:schemeClr val="accent1"/>
              </a:buClr>
              <a:buSzPct val="90000"/>
              <a:buFont typeface="Wingdings" pitchFamily="2" charset="2"/>
              <a:buChar char="§"/>
              <a:defRPr sz="2000"/>
            </a:lvl2pPr>
            <a:lvl3pPr>
              <a:buClr>
                <a:schemeClr val="accent2"/>
              </a:buClr>
              <a:defRPr sz="1800"/>
            </a:lvl3pPr>
            <a:lvl4pPr marL="1600200" indent="-228600">
              <a:buSzPct val="60000"/>
              <a:buFont typeface="Courier New" pitchFamily="49" charset="0"/>
              <a:buChar char="o"/>
              <a:defRPr sz="1600"/>
            </a:lvl4pPr>
            <a:lvl5pPr>
              <a:buClr>
                <a:schemeClr val="accent3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157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33600" y="4572000"/>
            <a:ext cx="5943600" cy="1600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646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73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E0710DA-D46A-4C68-91CF-F2EE407E68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8681B2-E58F-4A0D-A7C4-6C341F1DD6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2277-B2A0-483C-A87B-14D64DD8B2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16971B-B5B0-408F-8119-EBE14B83E5D8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C40B6-A8CC-4004-AF53-8723687AC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8B560-1697-43FB-9911-488F799F1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C7A0BD9-3027-481A-AB21-48F223CC434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2">
            <a:extLst>
              <a:ext uri="{FF2B5EF4-FFF2-40B4-BE49-F238E27FC236}">
                <a16:creationId xmlns:a16="http://schemas.microsoft.com/office/drawing/2014/main" id="{59D8FD96-57D5-4B62-BD87-8861CE4DE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fap.ed.gov/electronic-announcements/030520Guidance4interruptionsrelated2CoronavirusCOVID19?fbclid=IwAR26ID1OBiBMPGgV1vihueMRlY_XI4DoRuMy-jwkK_PwNbZBMCU3y9ihNNU%3Chttps://nam10.safelinks.protection.outlook.com/?url=https%3A%2F%2Fifap.ed.gov%2Felectronic-announcements%2F030520Guidance4interruptionsrelated2CoronavirusCOVID19%3Ffbclid%3DIwAR26ID1OBiBMPGgV1vihueMRlY_XI4DoRuMy-jwkK_PwNbZBMCU3y9ihNNU&amp;data=02%7C01%7Cmichelea%40ku.edu%7C6c58780a854448bd906d08d7c11b63fa%7C3c176536afe643f5b96636feabbe3c1a%7C0%7C0%7C637190195695274011&amp;sdata=Hhe13kl8IHpBr4vyDPU%2FnRRDcDiTLcOiGpy4PWI4Vzo%3D&amp;reserved=0" TargetMode="External"/><Relationship Id="rId2" Type="http://schemas.openxmlformats.org/officeDocument/2006/relationships/hyperlink" Target="https://www.cdc.gov/coronavirus/2019-ncov/community/guidance-ihe-respons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ashington.edu/coronavirus/" TargetMode="External"/><Relationship Id="rId5" Type="http://schemas.openxmlformats.org/officeDocument/2006/relationships/hyperlink" Target="https://www.aplu.org/news-and-media/communications-resources/coronavirus/" TargetMode="External"/><Relationship Id="rId4" Type="http://schemas.openxmlformats.org/officeDocument/2006/relationships/hyperlink" Target="https://www.acha.org/documents/resources/guidelines/ACHA_Preparing_for_COVID-19_March-3-2020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training.fema.gov/emiweb/is/icsresource/index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asfaa.org/news-item/21105/ED_Issues_Guidance_to_Institutions_on_Title_IV_Implications_of_Coronavirus_Sprea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idehighered.com/views/2020/02/27/how-college-leaders-should-prepare-their-campuses-coronavirus-opinion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travelers/after-travel-precaution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caa.org/sport-science-institute/ncaa-coronavirus-resource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9wJZekxpewDQmApULkvZRBpBwcnd5gZlZF2SEU2WQD8/htmlview?usp=sharing&amp;sle=tru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dc.gov/coronavirus/2019-ncov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oronavirus.jhu.edu/map.html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>
            <a:extLst>
              <a:ext uri="{FF2B5EF4-FFF2-40B4-BE49-F238E27FC236}">
                <a16:creationId xmlns:a16="http://schemas.microsoft.com/office/drawing/2014/main" id="{ABBFE710-BD24-445B-B29D-9C90024A4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dirty="0"/>
              <a:t>Readying your campus for coronavirus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AED899D-0C2C-4128-AB2B-A29BA9D964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Chuck Staben, Ph.D.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Professor of Biological Sciences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President, University of Idaho 2014-2019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cstaben@uidaho.edu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88" name="Picture Placeholder 7">
            <a:extLst>
              <a:ext uri="{FF2B5EF4-FFF2-40B4-BE49-F238E27FC236}">
                <a16:creationId xmlns:a16="http://schemas.microsoft.com/office/drawing/2014/main" id="{5697A574-FD41-4E02-820C-45540A6D77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8745" y="3962400"/>
            <a:ext cx="1098684" cy="1646238"/>
          </a:xfrm>
        </p:spPr>
      </p:pic>
      <p:pic>
        <p:nvPicPr>
          <p:cNvPr id="16389" name="Picture 10">
            <a:extLst>
              <a:ext uri="{FF2B5EF4-FFF2-40B4-BE49-F238E27FC236}">
                <a16:creationId xmlns:a16="http://schemas.microsoft.com/office/drawing/2014/main" id="{9C4E3372-2CF5-4764-B3C2-1AE980E3E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81000"/>
            <a:ext cx="5562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20C12D-6D66-40FD-BE5A-623EFA84BBBB}"/>
              </a:ext>
            </a:extLst>
          </p:cNvPr>
          <p:cNvCxnSpPr/>
          <p:nvPr/>
        </p:nvCxnSpPr>
        <p:spPr>
          <a:xfrm>
            <a:off x="-38100" y="1371600"/>
            <a:ext cx="9220200" cy="0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D4459-6737-486C-AB07-54A68FD7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Impact-Mortality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B8955-9D21-43F0-8F88-65781C71D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data from China</a:t>
            </a:r>
          </a:p>
          <a:p>
            <a:r>
              <a:rPr lang="en-US" dirty="0"/>
              <a:t>Overall 3.4%</a:t>
            </a:r>
          </a:p>
          <a:p>
            <a:pPr lvl="1"/>
            <a:r>
              <a:rPr lang="en-US" dirty="0"/>
              <a:t>Deadlier than</a:t>
            </a:r>
            <a:br>
              <a:rPr lang="en-US" dirty="0"/>
            </a:br>
            <a:r>
              <a:rPr lang="en-US" dirty="0"/>
              <a:t>flu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Heart disease</a:t>
            </a:r>
            <a:br>
              <a:rPr lang="en-US" dirty="0"/>
            </a:br>
            <a:r>
              <a:rPr lang="en-US" dirty="0"/>
              <a:t>Lung disease</a:t>
            </a:r>
            <a:br>
              <a:rPr lang="en-US" dirty="0"/>
            </a:br>
            <a:r>
              <a:rPr lang="en-US" dirty="0"/>
              <a:t>Diabetes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Graph of COVID 19 mortality by age">
            <a:extLst>
              <a:ext uri="{FF2B5EF4-FFF2-40B4-BE49-F238E27FC236}">
                <a16:creationId xmlns:a16="http://schemas.microsoft.com/office/drawing/2014/main" id="{26D77E6B-2CC0-483B-8FA0-1A928B22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9340"/>
            <a:ext cx="5791200" cy="456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54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211AB-1770-40C9-8AD0-4A0C655DB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of seasonal flu (2018-19)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ED102-4340-472A-B8CE-2C98B8BCF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35.5 million infected (~10%)</a:t>
            </a:r>
          </a:p>
          <a:p>
            <a:r>
              <a:rPr lang="en-US" dirty="0"/>
              <a:t>16.5 million healthcare visits</a:t>
            </a:r>
          </a:p>
          <a:p>
            <a:r>
              <a:rPr lang="en-US" dirty="0"/>
              <a:t>500,000 hospitalizations</a:t>
            </a:r>
          </a:p>
          <a:p>
            <a:r>
              <a:rPr lang="en-US" dirty="0"/>
              <a:t>34,000 deaths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572EE7B-39AE-4FEA-BCF4-41683C02ADB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490227"/>
              </p:ext>
            </p:extLst>
          </p:nvPr>
        </p:nvGraphicFramePr>
        <p:xfrm>
          <a:off x="4648200" y="1600200"/>
          <a:ext cx="4038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>
                  <a:extLst>
                    <a:ext uri="{9D8B030D-6E8A-4147-A177-3AD203B41FA5}">
                      <a16:colId xmlns:a16="http://schemas.microsoft.com/office/drawing/2014/main" val="857972153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626013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Mortality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6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470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50-65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87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2513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331E8EE-DCE3-46D1-81D7-AA081DF25EEB}"/>
              </a:ext>
            </a:extLst>
          </p:cNvPr>
          <p:cNvSpPr/>
          <p:nvPr/>
        </p:nvSpPr>
        <p:spPr>
          <a:xfrm rot="19455532">
            <a:off x="4219915" y="4525023"/>
            <a:ext cx="4175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Comparison?</a:t>
            </a:r>
          </a:p>
        </p:txBody>
      </p:sp>
    </p:spTree>
    <p:extLst>
      <p:ext uri="{BB962C8B-B14F-4D97-AF65-F5344CB8AC3E}">
        <p14:creationId xmlns:p14="http://schemas.microsoft.com/office/powerpoint/2010/main" val="3174551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92C80-49BC-4040-95E5-135D6F0C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Mortality Impact</a:t>
            </a:r>
            <a:br>
              <a:rPr lang="en-US" dirty="0"/>
            </a:br>
            <a:r>
              <a:rPr lang="en-US" dirty="0"/>
              <a:t>“Typical” Residential Campus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7F0EA01-F9AB-48D6-9552-CBCFF19420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066247"/>
              </p:ext>
            </p:extLst>
          </p:nvPr>
        </p:nvGraphicFramePr>
        <p:xfrm>
          <a:off x="767676" y="1600200"/>
          <a:ext cx="745387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11">
                  <a:extLst>
                    <a:ext uri="{9D8B030D-6E8A-4147-A177-3AD203B41FA5}">
                      <a16:colId xmlns:a16="http://schemas.microsoft.com/office/drawing/2014/main" val="2864346216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4183459123"/>
                    </a:ext>
                  </a:extLst>
                </a:gridCol>
                <a:gridCol w="1254697">
                  <a:extLst>
                    <a:ext uri="{9D8B030D-6E8A-4147-A177-3AD203B41FA5}">
                      <a16:colId xmlns:a16="http://schemas.microsoft.com/office/drawing/2014/main" val="1957376501"/>
                    </a:ext>
                  </a:extLst>
                </a:gridCol>
                <a:gridCol w="1254697">
                  <a:extLst>
                    <a:ext uri="{9D8B030D-6E8A-4147-A177-3AD203B41FA5}">
                      <a16:colId xmlns:a16="http://schemas.microsoft.com/office/drawing/2014/main" val="3702630620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9133133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11479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Mortality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 inf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162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0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06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52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626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991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0626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D470BF-3000-40E3-88F6-8F034577B2F3}"/>
              </a:ext>
            </a:extLst>
          </p:cNvPr>
          <p:cNvSpPr txBox="1"/>
          <p:nvPr/>
        </p:nvSpPr>
        <p:spPr>
          <a:xfrm>
            <a:off x="1371600" y="4565302"/>
            <a:ext cx="68499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Morbidity will be higher</a:t>
            </a:r>
          </a:p>
          <a:p>
            <a:r>
              <a:rPr lang="en-US" sz="2800" dirty="0"/>
              <a:t>Students pose threat to older staff?!</a:t>
            </a:r>
          </a:p>
          <a:p>
            <a:r>
              <a:rPr lang="en-US" sz="2800" dirty="0"/>
              <a:t>76 million K12, 20 million college students</a:t>
            </a:r>
          </a:p>
        </p:txBody>
      </p:sp>
    </p:spTree>
    <p:extLst>
      <p:ext uri="{BB962C8B-B14F-4D97-AF65-F5344CB8AC3E}">
        <p14:creationId xmlns:p14="http://schemas.microsoft.com/office/powerpoint/2010/main" val="345118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EE50A-07B7-49BB-BA7D-7D275A338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Mortality Estimate*</a:t>
            </a:r>
            <a:br>
              <a:rPr lang="en-US" dirty="0"/>
            </a:br>
            <a:r>
              <a:rPr lang="en-US" sz="3200" dirty="0"/>
              <a:t>*Based on Chinese mortality </a:t>
            </a:r>
            <a:r>
              <a:rPr lang="en-US" sz="2800" dirty="0"/>
              <a:t>data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322359-CDA4-4FBF-A8A0-007FFA0C47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1806914"/>
              </p:ext>
            </p:extLst>
          </p:nvPr>
        </p:nvGraphicFramePr>
        <p:xfrm>
          <a:off x="781961" y="1600200"/>
          <a:ext cx="7904839" cy="48247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2627">
                  <a:extLst>
                    <a:ext uri="{9D8B030D-6E8A-4147-A177-3AD203B41FA5}">
                      <a16:colId xmlns:a16="http://schemas.microsoft.com/office/drawing/2014/main" val="2138971657"/>
                    </a:ext>
                  </a:extLst>
                </a:gridCol>
                <a:gridCol w="1665133">
                  <a:extLst>
                    <a:ext uri="{9D8B030D-6E8A-4147-A177-3AD203B41FA5}">
                      <a16:colId xmlns:a16="http://schemas.microsoft.com/office/drawing/2014/main" val="3363666878"/>
                    </a:ext>
                  </a:extLst>
                </a:gridCol>
                <a:gridCol w="1480118">
                  <a:extLst>
                    <a:ext uri="{9D8B030D-6E8A-4147-A177-3AD203B41FA5}">
                      <a16:colId xmlns:a16="http://schemas.microsoft.com/office/drawing/2014/main" val="3092974992"/>
                    </a:ext>
                  </a:extLst>
                </a:gridCol>
                <a:gridCol w="1606722">
                  <a:extLst>
                    <a:ext uri="{9D8B030D-6E8A-4147-A177-3AD203B41FA5}">
                      <a16:colId xmlns:a16="http://schemas.microsoft.com/office/drawing/2014/main" val="3980119067"/>
                    </a:ext>
                  </a:extLst>
                </a:gridCol>
                <a:gridCol w="1580239">
                  <a:extLst>
                    <a:ext uri="{9D8B030D-6E8A-4147-A177-3AD203B41FA5}">
                      <a16:colId xmlns:a16="http://schemas.microsoft.com/office/drawing/2014/main" val="211180592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Age group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Population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Mortality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1% 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infected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10%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infected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093330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0-9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40,000,000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800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13142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10 to 19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42,000,000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8400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750212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20 to 29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45,500,000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0.002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1775392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30-39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44,000,000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0.002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900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8700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09145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40-49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40,500,000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0.004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1600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16,200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74577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50-59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43,000,000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0.013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5600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55,700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855463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60-69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37,500,000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0.036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13,500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135,000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954723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70-79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23,000,000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0.08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18,400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184,000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53393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80+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12,500,000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>
                          <a:effectLst/>
                        </a:rPr>
                        <a:t>0.148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18,800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188,000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539877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Total deaths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61,300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u="none" strike="noStrike" dirty="0">
                          <a:effectLst/>
                        </a:rPr>
                        <a:t>613,000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16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335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34F14-DB22-4B69-82E0-01D81DE5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09C0-C331-4CA5-97D4-0CF726A0A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CDC Guidance</a:t>
            </a:r>
            <a:endParaRPr lang="en-US" dirty="0"/>
          </a:p>
          <a:p>
            <a:pPr lvl="1"/>
            <a:r>
              <a:rPr lang="en-US" dirty="0"/>
              <a:t>Covid-19 NOT yet present in community</a:t>
            </a:r>
          </a:p>
          <a:p>
            <a:pPr lvl="1"/>
            <a:r>
              <a:rPr lang="en-US" dirty="0"/>
              <a:t>Covid-19 PRESENT in community</a:t>
            </a:r>
          </a:p>
          <a:p>
            <a:r>
              <a:rPr lang="en-US" dirty="0">
                <a:hlinkClick r:id="rId3"/>
              </a:rPr>
              <a:t>Department of Education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American College Health Association</a:t>
            </a:r>
            <a:endParaRPr lang="en-US" dirty="0"/>
          </a:p>
          <a:p>
            <a:r>
              <a:rPr lang="en-US" dirty="0">
                <a:hlinkClick r:id="rId5"/>
              </a:rPr>
              <a:t>APLU List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U. 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88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6DD23-E254-4802-8E1A-63664051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Command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770A0-A89A-4C0C-BB20-735A10C3A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FEMA</a:t>
            </a:r>
          </a:p>
          <a:p>
            <a:r>
              <a:rPr lang="en-US" dirty="0">
                <a:hlinkClick r:id="rId2"/>
              </a:rPr>
              <a:t>https://training.fema.gov/emiweb/is/icsresource/index.htm</a:t>
            </a:r>
            <a:endParaRPr lang="en-US" dirty="0"/>
          </a:p>
          <a:p>
            <a:r>
              <a:rPr lang="en-US" dirty="0"/>
              <a:t>Used by police,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Not common at</a:t>
            </a:r>
            <a:br>
              <a:rPr lang="en-US" dirty="0"/>
            </a:br>
            <a:r>
              <a:rPr lang="en-US" dirty="0"/>
              <a:t>universities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3586B6-9B18-403C-AFB2-3F3DB29E0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33" t="13478" r="23334" b="10870"/>
          <a:stretch/>
        </p:blipFill>
        <p:spPr>
          <a:xfrm>
            <a:off x="4800600" y="2895600"/>
            <a:ext cx="4191000" cy="379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88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9DE40-F31F-4290-BE67-73B9B9BD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preparedness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81BDF-3F4C-48AD-A72B-8607ACB04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Disease prevention and surveillance</a:t>
            </a:r>
          </a:p>
          <a:p>
            <a:pPr lvl="1"/>
            <a:r>
              <a:rPr lang="en-US" dirty="0"/>
              <a:t>Education</a:t>
            </a:r>
          </a:p>
          <a:p>
            <a:pPr lvl="1"/>
            <a:r>
              <a:rPr lang="en-US" dirty="0"/>
              <a:t>Communication/consultation</a:t>
            </a:r>
          </a:p>
          <a:p>
            <a:r>
              <a:rPr lang="en-US" dirty="0"/>
              <a:t>Health system preparedness</a:t>
            </a:r>
          </a:p>
          <a:p>
            <a:r>
              <a:rPr lang="en-US" dirty="0"/>
              <a:t>Emergency Response preparedness</a:t>
            </a:r>
          </a:p>
          <a:p>
            <a:r>
              <a:rPr lang="en-US" dirty="0"/>
              <a:t>University preparedness</a:t>
            </a:r>
          </a:p>
          <a:p>
            <a:pPr lvl="1"/>
            <a:r>
              <a:rPr lang="en-US" dirty="0"/>
              <a:t>Prepare for isolation, social distancing</a:t>
            </a:r>
          </a:p>
          <a:p>
            <a:pPr lvl="1"/>
            <a:r>
              <a:rPr lang="en-US" dirty="0"/>
              <a:t>Prepare for disruption, adaptation</a:t>
            </a:r>
          </a:p>
          <a:p>
            <a:pPr lvl="1"/>
            <a:r>
              <a:rPr lang="en-US" dirty="0"/>
              <a:t>Identify any special capacity</a:t>
            </a:r>
          </a:p>
        </p:txBody>
      </p:sp>
    </p:spTree>
    <p:extLst>
      <p:ext uri="{BB962C8B-B14F-4D97-AF65-F5344CB8AC3E}">
        <p14:creationId xmlns:p14="http://schemas.microsoft.com/office/powerpoint/2010/main" val="344619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0877D-98F4-4C09-B136-E14EB09B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A8041-9BCF-41A8-B1B6-ABA7D4214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 plans, form working groups, partner with local health authorities</a:t>
            </a:r>
          </a:p>
          <a:p>
            <a:r>
              <a:rPr lang="en-US" dirty="0"/>
              <a:t>Positive communications on hygiene, surveillance</a:t>
            </a:r>
          </a:p>
          <a:p>
            <a:pPr lvl="1"/>
            <a:r>
              <a:rPr lang="en-US" dirty="0"/>
              <a:t>Access to hand sanitizer?  Thermometers?</a:t>
            </a:r>
          </a:p>
          <a:p>
            <a:r>
              <a:rPr lang="en-US" dirty="0"/>
              <a:t>Establish, communicate procedures for sick students or staff</a:t>
            </a:r>
          </a:p>
          <a:p>
            <a:r>
              <a:rPr lang="en-US" dirty="0"/>
              <a:t>Prepare student health clinic</a:t>
            </a:r>
          </a:p>
          <a:p>
            <a:r>
              <a:rPr lang="en-US" dirty="0"/>
              <a:t>(Prepare residence hall and food service staff)</a:t>
            </a:r>
          </a:p>
          <a:p>
            <a:r>
              <a:rPr lang="en-US" dirty="0"/>
              <a:t>Continue routine environmental maintenance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76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752B-F4AE-4C89-8985-B7FE862E3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CDC:  Covid-19 PRESENT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3ADE3-5D07-4E31-A985-CBCB14B9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en-US" dirty="0"/>
              <a:t>Coordinate with health officials on</a:t>
            </a:r>
          </a:p>
          <a:p>
            <a:pPr lvl="1"/>
            <a:r>
              <a:rPr lang="en-US" dirty="0"/>
              <a:t>Cancelling face-face classes</a:t>
            </a:r>
          </a:p>
          <a:p>
            <a:pPr lvl="1"/>
            <a:r>
              <a:rPr lang="en-US" dirty="0"/>
              <a:t>Cancelling mass gatherings</a:t>
            </a:r>
          </a:p>
          <a:p>
            <a:pPr lvl="1"/>
            <a:r>
              <a:rPr lang="en-US" dirty="0"/>
              <a:t>Safe housing (on campus, off, sending home)</a:t>
            </a:r>
          </a:p>
          <a:p>
            <a:pPr lvl="1"/>
            <a:r>
              <a:rPr lang="en-US" dirty="0"/>
              <a:t>Safe dining</a:t>
            </a:r>
          </a:p>
          <a:p>
            <a:r>
              <a:rPr lang="en-US" dirty="0"/>
              <a:t>Avoid stigmatizing</a:t>
            </a:r>
          </a:p>
          <a:p>
            <a:r>
              <a:rPr lang="en-US" dirty="0"/>
              <a:t>Ensure continuity of education</a:t>
            </a:r>
          </a:p>
          <a:p>
            <a:pPr lvl="1"/>
            <a:r>
              <a:rPr lang="en-US" dirty="0"/>
              <a:t>Streaming</a:t>
            </a:r>
          </a:p>
          <a:p>
            <a:pPr lvl="1"/>
            <a:r>
              <a:rPr lang="en-US" dirty="0"/>
              <a:t>Learning Management System</a:t>
            </a:r>
          </a:p>
          <a:p>
            <a:r>
              <a:rPr lang="en-US" dirty="0"/>
              <a:t>Ensure continuity of research</a:t>
            </a:r>
          </a:p>
          <a:p>
            <a:pPr lvl="1"/>
            <a:r>
              <a:rPr lang="en-US" dirty="0"/>
              <a:t>Animal care, facilities safety</a:t>
            </a:r>
          </a:p>
        </p:txBody>
      </p:sp>
    </p:spTree>
    <p:extLst>
      <p:ext uri="{BB962C8B-B14F-4D97-AF65-F5344CB8AC3E}">
        <p14:creationId xmlns:p14="http://schemas.microsoft.com/office/powerpoint/2010/main" val="241079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767F-E4FD-40A0-97D4-743E39C7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Dept. Education-key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522D2-0100-412B-A1BC-2252A04F1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aid issues (</a:t>
            </a:r>
            <a:r>
              <a:rPr lang="en-US" dirty="0">
                <a:hlinkClick r:id="rId2"/>
              </a:rPr>
              <a:t>analysis by NASFAA</a:t>
            </a:r>
            <a:r>
              <a:rPr lang="en-US" dirty="0"/>
              <a:t>)</a:t>
            </a:r>
          </a:p>
          <a:p>
            <a:r>
              <a:rPr lang="en-US" dirty="0"/>
              <a:t>Broad approval of distance education, waiving need for accreditor approval to comply with financial aid requirements</a:t>
            </a:r>
          </a:p>
          <a:p>
            <a:r>
              <a:rPr lang="en-US" dirty="0"/>
              <a:t>Relaxing consortium requirements</a:t>
            </a:r>
          </a:p>
          <a:p>
            <a:r>
              <a:rPr lang="en-US" dirty="0"/>
              <a:t>Continuing Work-Study flexibly</a:t>
            </a:r>
          </a:p>
          <a:p>
            <a:r>
              <a:rPr lang="en-US" dirty="0"/>
              <a:t>Flexibility on disruption of Study Abroad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5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D3255-86CB-48AD-9675-F30A142A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D76E2-0E75-4325-AB0D-9F97FE0D3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Biochemistry PhD</a:t>
            </a:r>
          </a:p>
          <a:p>
            <a:pPr lvl="1"/>
            <a:r>
              <a:rPr lang="en-US" dirty="0"/>
              <a:t>(HIV virology)</a:t>
            </a:r>
          </a:p>
          <a:p>
            <a:r>
              <a:rPr lang="en-US" dirty="0"/>
              <a:t>Faculty member/Department Chair-UK</a:t>
            </a:r>
          </a:p>
          <a:p>
            <a:r>
              <a:rPr lang="en-US" dirty="0"/>
              <a:t>Associate/Acting VP Research-U. Kentucky</a:t>
            </a:r>
          </a:p>
          <a:p>
            <a:r>
              <a:rPr lang="en-US" dirty="0"/>
              <a:t>Provost-U. South Dakota</a:t>
            </a:r>
          </a:p>
          <a:p>
            <a:r>
              <a:rPr lang="en-US" dirty="0"/>
              <a:t>President-U. Idaho (2014-2019)</a:t>
            </a:r>
          </a:p>
          <a:p>
            <a:r>
              <a:rPr lang="en-US" dirty="0"/>
              <a:t>Inside Higher Education article-Feb 27</a:t>
            </a:r>
          </a:p>
          <a:p>
            <a:pPr lvl="1"/>
            <a:r>
              <a:rPr lang="en-US" dirty="0">
                <a:hlinkClick r:id="rId2"/>
              </a:rPr>
              <a:t>https://www.insidehighered.com/views/2020/02/27/how-college-leaders-should-prepare-their-campuses-coronavirus-opinion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5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BE82-91D5-4D73-85E1-92347DAA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Preventive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A380D-F95F-4DE1-A2CC-FA7F7F2411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Hygiene reminders</a:t>
            </a:r>
          </a:p>
          <a:p>
            <a:r>
              <a:rPr lang="en-US" dirty="0"/>
              <a:t>Symptom Surveillance</a:t>
            </a:r>
          </a:p>
          <a:p>
            <a:r>
              <a:rPr lang="en-US" dirty="0"/>
              <a:t>“Hotline”, Webpage, Emails, postings…</a:t>
            </a:r>
          </a:p>
          <a:p>
            <a:r>
              <a:rPr lang="en-US" dirty="0"/>
              <a:t>Audiences</a:t>
            </a:r>
          </a:p>
          <a:p>
            <a:pPr lvl="1"/>
            <a:r>
              <a:rPr lang="en-US" dirty="0"/>
              <a:t>Students, staff, residence hall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19B3A-3FC5-4833-83EE-039EC8E8A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5400000">
            <a:off x="9123852" y="2913679"/>
            <a:ext cx="1478135" cy="2304888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fe653c1b-93b3-4149-ba5f-082bd9a500d2@namprd04">
            <a:extLst>
              <a:ext uri="{FF2B5EF4-FFF2-40B4-BE49-F238E27FC236}">
                <a16:creationId xmlns:a16="http://schemas.microsoft.com/office/drawing/2014/main" id="{8D2B7298-49A0-40AF-B472-7B9B3BD9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11091" y="1861109"/>
            <a:ext cx="547481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88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04B05-0A35-4FEF-B565-C7AF0C1F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817"/>
            <a:ext cx="8229600" cy="1143000"/>
          </a:xfrm>
        </p:spPr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570D3D-B485-493B-A3CA-5D47C682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/>
          <a:lstStyle/>
          <a:p>
            <a:r>
              <a:rPr lang="en-US" dirty="0"/>
              <a:t>ONE Voice, one authority for university</a:t>
            </a:r>
          </a:p>
          <a:p>
            <a:pPr lvl="1"/>
            <a:r>
              <a:rPr lang="en-US" dirty="0"/>
              <a:t>Website</a:t>
            </a:r>
          </a:p>
          <a:p>
            <a:pPr lvl="1"/>
            <a:r>
              <a:rPr lang="en-US" dirty="0"/>
              <a:t>Physical postings</a:t>
            </a:r>
          </a:p>
          <a:p>
            <a:pPr lvl="1"/>
            <a:r>
              <a:rPr lang="en-US" dirty="0"/>
              <a:t>Email</a:t>
            </a:r>
          </a:p>
          <a:p>
            <a:pPr lvl="1"/>
            <a:r>
              <a:rPr lang="en-US" dirty="0"/>
              <a:t>Text alerts</a:t>
            </a:r>
          </a:p>
          <a:p>
            <a:r>
              <a:rPr lang="en-US" dirty="0"/>
              <a:t>Time for a spring break message?</a:t>
            </a:r>
          </a:p>
          <a:p>
            <a:pPr lvl="1"/>
            <a:r>
              <a:rPr lang="en-US" dirty="0"/>
              <a:t>Be alert for travel restrictions</a:t>
            </a:r>
          </a:p>
          <a:p>
            <a:pPr lvl="1"/>
            <a:r>
              <a:rPr lang="en-US" dirty="0"/>
              <a:t>Take home any vital materials such as texts, medicines…</a:t>
            </a:r>
          </a:p>
          <a:p>
            <a:pPr lvl="1"/>
            <a:r>
              <a:rPr lang="en-US" dirty="0"/>
              <a:t>Will advise whether students can or should return to campus</a:t>
            </a:r>
          </a:p>
          <a:p>
            <a:r>
              <a:rPr lang="en-US" dirty="0"/>
              <a:t>How do we address </a:t>
            </a:r>
            <a:r>
              <a:rPr lang="en-US" dirty="0" err="1"/>
              <a:t>MISinformation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4307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7ECA-CA7D-4CAD-8327-443F9184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Study/Research Abroad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A814D-D8E9-4E90-8EE7-42A76552A0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Repatriate students from abroad</a:t>
            </a:r>
          </a:p>
          <a:p>
            <a:pPr lvl="1"/>
            <a:r>
              <a:rPr lang="en-US" dirty="0"/>
              <a:t>All countries?</a:t>
            </a:r>
          </a:p>
          <a:p>
            <a:pPr lvl="1"/>
            <a:r>
              <a:rPr lang="en-US" dirty="0"/>
              <a:t>Travel Advisory countries</a:t>
            </a:r>
          </a:p>
          <a:p>
            <a:pPr lvl="2"/>
            <a:r>
              <a:rPr lang="en-US" dirty="0"/>
              <a:t>Quarantine (home, on campus)</a:t>
            </a:r>
          </a:p>
          <a:p>
            <a:r>
              <a:rPr lang="en-US" dirty="0"/>
              <a:t>Recall faculty?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ED36E-D63D-4A45-AA7E-263CF15D70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China-Level 3</a:t>
            </a:r>
          </a:p>
          <a:p>
            <a:r>
              <a:rPr lang="en-US" dirty="0"/>
              <a:t>Italy-3</a:t>
            </a:r>
          </a:p>
          <a:p>
            <a:r>
              <a:rPr lang="en-US" dirty="0"/>
              <a:t>Iran-3</a:t>
            </a:r>
          </a:p>
          <a:p>
            <a:r>
              <a:rPr lang="en-US" dirty="0"/>
              <a:t>South Korea-3</a:t>
            </a:r>
          </a:p>
          <a:p>
            <a:r>
              <a:rPr lang="en-US" dirty="0"/>
              <a:t>Japan-Level 2</a:t>
            </a:r>
          </a:p>
          <a:p>
            <a:r>
              <a:rPr lang="en-US" dirty="0"/>
              <a:t>Hong Kong-Level1</a:t>
            </a:r>
          </a:p>
        </p:txBody>
      </p:sp>
    </p:spTree>
    <p:extLst>
      <p:ext uri="{BB962C8B-B14F-4D97-AF65-F5344CB8AC3E}">
        <p14:creationId xmlns:p14="http://schemas.microsoft.com/office/powerpoint/2010/main" val="3060376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E06F7-EF24-42E0-8DC5-345467DA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9" y="0"/>
            <a:ext cx="8229600" cy="1143000"/>
          </a:xfrm>
        </p:spPr>
        <p:txBody>
          <a:bodyPr/>
          <a:lstStyle/>
          <a:p>
            <a:r>
              <a:rPr lang="en-US" dirty="0"/>
              <a:t>CDC Travel Recommendation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5F2F234-B2E7-42C7-8455-515848F8C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36" t="16836" r="27411" b="29288"/>
          <a:stretch/>
        </p:blipFill>
        <p:spPr>
          <a:xfrm>
            <a:off x="914400" y="934780"/>
            <a:ext cx="7010400" cy="52170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F03F73-6089-434E-B1AD-8F25A0D038C7}"/>
              </a:ext>
            </a:extLst>
          </p:cNvPr>
          <p:cNvSpPr/>
          <p:nvPr/>
        </p:nvSpPr>
        <p:spPr>
          <a:xfrm>
            <a:off x="609600" y="6151821"/>
            <a:ext cx="8534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https://www.cdc.gov/coronavirus/2019-ncov/travelers/after-travel-precautions.html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1400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2F9FD-7AFC-4A0A-9EEA-7F7F47E37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CDC Self Isolation-14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13FCB-6F20-4FD5-9950-E7496D8E3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sz="2400" dirty="0"/>
              <a:t>Take your temperature with a thermometer two times a day and monitor for fever. Also watch for cough or trouble breathing.</a:t>
            </a:r>
          </a:p>
          <a:p>
            <a:r>
              <a:rPr lang="en-US" sz="2400" dirty="0"/>
              <a:t>Stay home and avoid contact with others. Do not go to work or school for this 14-day period. Discuss your work situation with your employer before returning to work.</a:t>
            </a:r>
          </a:p>
          <a:p>
            <a:r>
              <a:rPr lang="en-US" sz="2400" dirty="0"/>
              <a:t>Do not take public transportation, taxis, or ride-shares during the time you are practicing social distancing.</a:t>
            </a:r>
          </a:p>
          <a:p>
            <a:r>
              <a:rPr lang="en-US" sz="2400" dirty="0"/>
              <a:t>Avoid crowded places (such as shopping centers and movie theaters) and limit your activities in public.</a:t>
            </a:r>
          </a:p>
          <a:p>
            <a:r>
              <a:rPr lang="en-US" sz="2400" dirty="0"/>
              <a:t>Keep your distance from others (about 6 feet or 2 meters).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2733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D3CB-494E-4583-918B-D4AF0FC74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Mitigation, Minimizing Disruption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AF8F0-7083-4749-BC8D-EFAB9D9D5D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Containment, mitigation similar initiatives</a:t>
            </a:r>
          </a:p>
          <a:p>
            <a:r>
              <a:rPr lang="en-US" dirty="0"/>
              <a:t>Preparedness</a:t>
            </a:r>
            <a:br>
              <a:rPr lang="en-US" dirty="0"/>
            </a:br>
            <a:r>
              <a:rPr lang="en-US" dirty="0"/>
              <a:t>flattens the curve</a:t>
            </a:r>
          </a:p>
          <a:p>
            <a:r>
              <a:rPr lang="en-US" dirty="0"/>
              <a:t>Minimize damage,</a:t>
            </a:r>
            <a:br>
              <a:rPr lang="en-US" dirty="0"/>
            </a:br>
            <a:r>
              <a:rPr lang="en-US" dirty="0"/>
              <a:t>danger to public</a:t>
            </a:r>
          </a:p>
          <a:p>
            <a:r>
              <a:rPr lang="en-US" dirty="0">
                <a:highlight>
                  <a:srgbClr val="FFFF00"/>
                </a:highlight>
              </a:rPr>
              <a:t>Social distancing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C5FA54-58DA-483C-AE35-70D46B3A7A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834" y="2209800"/>
            <a:ext cx="5175758" cy="2711111"/>
          </a:xfrm>
        </p:spPr>
      </p:pic>
    </p:spTree>
    <p:extLst>
      <p:ext uri="{BB962C8B-B14F-4D97-AF65-F5344CB8AC3E}">
        <p14:creationId xmlns:p14="http://schemas.microsoft.com/office/powerpoint/2010/main" val="34398234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DF84B-AA5D-4EFC-BE30-8121B867A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Classes Online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41ACE-158A-48C3-8606-370259B7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/>
              <a:t>Dept. of Education Temporary Rules (It’s OK!)</a:t>
            </a:r>
          </a:p>
          <a:p>
            <a:r>
              <a:rPr lang="en-US" dirty="0"/>
              <a:t>Technical and pedagogic challenges</a:t>
            </a:r>
          </a:p>
          <a:p>
            <a:pPr lvl="1"/>
            <a:r>
              <a:rPr lang="en-US" dirty="0"/>
              <a:t>Live streaming</a:t>
            </a:r>
          </a:p>
          <a:p>
            <a:pPr lvl="2"/>
            <a:r>
              <a:rPr lang="en-US" dirty="0"/>
              <a:t>Skype, Zoom…licensing limitations?</a:t>
            </a:r>
          </a:p>
          <a:p>
            <a:pPr lvl="2"/>
            <a:r>
              <a:rPr lang="en-US" dirty="0"/>
              <a:t>Bandwidth issues (throttle video streaming or gaming…but that is what students will want to do!)</a:t>
            </a:r>
          </a:p>
          <a:p>
            <a:pPr lvl="1"/>
            <a:r>
              <a:rPr lang="en-US" dirty="0"/>
              <a:t>Asynchronous video</a:t>
            </a:r>
          </a:p>
          <a:p>
            <a:pPr lvl="2"/>
            <a:r>
              <a:rPr lang="en-US" dirty="0"/>
              <a:t>Quality, quantity (</a:t>
            </a:r>
            <a:r>
              <a:rPr lang="en-US" dirty="0" err="1"/>
              <a:t>eg.</a:t>
            </a:r>
            <a:r>
              <a:rPr lang="en-US" dirty="0"/>
              <a:t> Blackboard server limits)</a:t>
            </a:r>
          </a:p>
          <a:p>
            <a:pPr lvl="1"/>
            <a:r>
              <a:rPr lang="en-US" dirty="0"/>
              <a:t>Internet access-student and faculty member</a:t>
            </a:r>
          </a:p>
          <a:p>
            <a:pPr lvl="1"/>
            <a:r>
              <a:rPr lang="en-US" dirty="0" err="1"/>
              <a:t>Pegagogic</a:t>
            </a:r>
            <a:r>
              <a:rPr lang="en-US" dirty="0"/>
              <a:t> support/Faculty access (internet, resources)</a:t>
            </a:r>
          </a:p>
          <a:p>
            <a:pPr lvl="1"/>
            <a:r>
              <a:rPr lang="en-US" dirty="0"/>
              <a:t>Laboratory classes, Art, Music, Theater…</a:t>
            </a:r>
          </a:p>
          <a:p>
            <a:pPr lvl="1"/>
            <a:r>
              <a:rPr lang="en-US" dirty="0"/>
              <a:t>Online exams/Proctoring?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13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03F7-6081-4798-A2C4-20B2B8AF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Classes-thoughts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7AD5E-D85F-405B-BD45-39F467187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95" y="1166018"/>
            <a:ext cx="8229600" cy="4525963"/>
          </a:xfrm>
        </p:spPr>
        <p:txBody>
          <a:bodyPr/>
          <a:lstStyle/>
          <a:p>
            <a:r>
              <a:rPr lang="en-US" dirty="0"/>
              <a:t>Start NOW</a:t>
            </a:r>
          </a:p>
          <a:p>
            <a:r>
              <a:rPr lang="en-US" dirty="0"/>
              <a:t>DON’T use scattershot technologies-nightmarish to learn for faculty, students, IT support</a:t>
            </a:r>
          </a:p>
          <a:p>
            <a:r>
              <a:rPr lang="en-US" dirty="0"/>
              <a:t>Standardize, template, systematize</a:t>
            </a:r>
          </a:p>
          <a:p>
            <a:r>
              <a:rPr lang="en-US" dirty="0"/>
              <a:t>Institutional (guidance)-mandate?  Work with </a:t>
            </a:r>
            <a:r>
              <a:rPr lang="en-US" dirty="0">
                <a:highlight>
                  <a:srgbClr val="FFFF00"/>
                </a:highlight>
              </a:rPr>
              <a:t>Faculty Senate</a:t>
            </a:r>
            <a:r>
              <a:rPr lang="en-US" dirty="0"/>
              <a:t>, emphasize student learning and faculty support</a:t>
            </a:r>
          </a:p>
          <a:p>
            <a:r>
              <a:rPr lang="en-US" dirty="0"/>
              <a:t>Start with live, online…move to incorporate chats, asynchronous content…</a:t>
            </a:r>
            <a:r>
              <a:rPr lang="en-US" dirty="0" err="1"/>
              <a:t>etc</a:t>
            </a:r>
            <a:r>
              <a:rPr lang="en-US" dirty="0"/>
              <a:t> for the novice instructor</a:t>
            </a:r>
          </a:p>
          <a:p>
            <a:r>
              <a:rPr lang="en-US" dirty="0" err="1"/>
              <a:t>Exams</a:t>
            </a:r>
            <a:r>
              <a:rPr lang="en-US" dirty="0" err="1">
                <a:sym typeface="Wingdings" panose="05000000000000000000" pitchFamily="2" charset="2"/>
              </a:rPr>
              <a:t>projects</a:t>
            </a:r>
            <a:r>
              <a:rPr lang="en-US" dirty="0">
                <a:sym typeface="Wingdings" panose="05000000000000000000" pitchFamily="2" charset="2"/>
              </a:rPr>
              <a:t> (eliminates proctoring)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235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2F10-94FC-4668-BF50-C598156C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Athletics, Concerts,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0A410-F543-4E2E-A224-F6C589E17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Trigger to cancel-coordinate with health authorities?</a:t>
            </a:r>
          </a:p>
          <a:p>
            <a:r>
              <a:rPr lang="en-US" dirty="0"/>
              <a:t>Continue without spectators?  Reschedule?</a:t>
            </a:r>
          </a:p>
          <a:p>
            <a:r>
              <a:rPr lang="en-US" dirty="0"/>
              <a:t>Necessary travel?</a:t>
            </a:r>
          </a:p>
          <a:p>
            <a:r>
              <a:rPr lang="en-US" dirty="0">
                <a:hlinkClick r:id="rId2"/>
              </a:rPr>
              <a:t>NCAA guidance</a:t>
            </a:r>
            <a:endParaRPr lang="en-US" dirty="0"/>
          </a:p>
        </p:txBody>
      </p:sp>
      <p:pic>
        <p:nvPicPr>
          <p:cNvPr id="1026" name="Picture 2" descr="The NCAA Division III Men's Basketball Championship - First Round at Goldfarb Gymnasium on at Johns Hopkins University | Getty">
            <a:extLst>
              <a:ext uri="{FF2B5EF4-FFF2-40B4-BE49-F238E27FC236}">
                <a16:creationId xmlns:a16="http://schemas.microsoft.com/office/drawing/2014/main" id="{6DEAC6E1-CF75-4E52-868E-60A883A55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115273"/>
            <a:ext cx="4550735" cy="247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FD151-1F2F-4BC4-B1ED-4CE5D3CC9784}"/>
              </a:ext>
            </a:extLst>
          </p:cNvPr>
          <p:cNvSpPr txBox="1"/>
          <p:nvPr/>
        </p:nvSpPr>
        <p:spPr>
          <a:xfrm>
            <a:off x="1447800" y="4659058"/>
            <a:ext cx="2593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Johns Hopkins </a:t>
            </a:r>
            <a:br>
              <a:rPr lang="en-US" sz="2800" dirty="0"/>
            </a:br>
            <a:r>
              <a:rPr lang="en-US" sz="2800" dirty="0"/>
              <a:t>D3 tournament</a:t>
            </a:r>
            <a:br>
              <a:rPr lang="en-US" sz="2800" dirty="0"/>
            </a:br>
            <a:r>
              <a:rPr lang="en-US" sz="2800" dirty="0"/>
              <a:t>no spectators</a:t>
            </a:r>
          </a:p>
        </p:txBody>
      </p:sp>
    </p:spTree>
    <p:extLst>
      <p:ext uri="{BB962C8B-B14F-4D97-AF65-F5344CB8AC3E}">
        <p14:creationId xmlns:p14="http://schemas.microsoft.com/office/powerpoint/2010/main" val="3361548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0A51-44FF-4D79-B0CD-D92D0C23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American College Health Association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1D13-6631-46A1-BFCD-BB15A0D81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Structure preparation, response team</a:t>
            </a:r>
          </a:p>
          <a:p>
            <a:r>
              <a:rPr lang="en-US" dirty="0"/>
              <a:t>Train staff</a:t>
            </a:r>
          </a:p>
          <a:p>
            <a:r>
              <a:rPr lang="en-US" dirty="0"/>
              <a:t>Prepare for triage and isolation</a:t>
            </a:r>
          </a:p>
          <a:p>
            <a:r>
              <a:rPr lang="en-US" dirty="0"/>
              <a:t>Stock PPE</a:t>
            </a:r>
          </a:p>
          <a:p>
            <a:r>
              <a:rPr lang="en-US" dirty="0"/>
              <a:t>Assess, improve environmental infection control</a:t>
            </a:r>
          </a:p>
          <a:p>
            <a:r>
              <a:rPr lang="en-US" dirty="0"/>
              <a:t>Develop surge care plan</a:t>
            </a:r>
          </a:p>
          <a:p>
            <a:r>
              <a:rPr lang="en-US" dirty="0"/>
              <a:t>Coordinate communications</a:t>
            </a:r>
          </a:p>
          <a:p>
            <a:r>
              <a:rPr lang="en-US" dirty="0"/>
              <a:t>Avoid stigmatization, panic</a:t>
            </a:r>
          </a:p>
        </p:txBody>
      </p:sp>
    </p:spTree>
    <p:extLst>
      <p:ext uri="{BB962C8B-B14F-4D97-AF65-F5344CB8AC3E}">
        <p14:creationId xmlns:p14="http://schemas.microsoft.com/office/powerpoint/2010/main" val="12578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>
            <a:extLst>
              <a:ext uri="{FF2B5EF4-FFF2-40B4-BE49-F238E27FC236}">
                <a16:creationId xmlns:a16="http://schemas.microsoft.com/office/drawing/2014/main" id="{277EADC2-F047-4EAB-AE47-FBD7ECBEE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Audience Poll</a:t>
            </a:r>
          </a:p>
        </p:txBody>
      </p:sp>
      <p:sp>
        <p:nvSpPr>
          <p:cNvPr id="21507" name="Text Placeholder 4">
            <a:extLst>
              <a:ext uri="{FF2B5EF4-FFF2-40B4-BE49-F238E27FC236}">
                <a16:creationId xmlns:a16="http://schemas.microsoft.com/office/drawing/2014/main" id="{EDEB33E3-B283-4D5F-AA5B-02CE2D2FE4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981200"/>
            <a:ext cx="8229600" cy="76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/>
              <a:t>Using the chat feature, please let us know who is participating from your institution today.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21508" name="Text Placeholder 5">
            <a:extLst>
              <a:ext uri="{FF2B5EF4-FFF2-40B4-BE49-F238E27FC236}">
                <a16:creationId xmlns:a16="http://schemas.microsoft.com/office/drawing/2014/main" id="{D17ADCEF-B0DD-4433-A014-560AADAB8D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2" eaLnBrk="1" hangingPunct="1">
              <a:buFont typeface="Myriad Pro" pitchFamily="34" charset="0"/>
              <a:buAutoNum type="alphaUcPeriod"/>
            </a:pPr>
            <a:r>
              <a:rPr lang="en-US" altLang="en-US"/>
              <a:t>Administrator</a:t>
            </a:r>
          </a:p>
          <a:p>
            <a:pPr lvl="2" eaLnBrk="1" hangingPunct="1">
              <a:buFont typeface="Myriad Pro" pitchFamily="34" charset="0"/>
              <a:buAutoNum type="alphaUcPeriod"/>
            </a:pPr>
            <a:r>
              <a:rPr lang="en-US" altLang="en-US"/>
              <a:t>Academic Advising</a:t>
            </a:r>
          </a:p>
          <a:p>
            <a:pPr lvl="2" eaLnBrk="1" hangingPunct="1">
              <a:buFont typeface="Myriad Pro" pitchFamily="34" charset="0"/>
              <a:buAutoNum type="alphaUcPeriod"/>
            </a:pPr>
            <a:r>
              <a:rPr lang="en-US" altLang="en-US"/>
              <a:t>Admissions/Enrollment Management</a:t>
            </a:r>
          </a:p>
          <a:p>
            <a:pPr lvl="2" eaLnBrk="1" hangingPunct="1">
              <a:buFont typeface="Myriad Pro" pitchFamily="34" charset="0"/>
              <a:buAutoNum type="alphaUcPeriod"/>
            </a:pPr>
            <a:r>
              <a:rPr lang="en-US" altLang="en-US"/>
              <a:t>Student Affairs</a:t>
            </a:r>
          </a:p>
          <a:p>
            <a:pPr lvl="2" eaLnBrk="1" hangingPunct="1">
              <a:buFont typeface="Myriad Pro" pitchFamily="34" charset="0"/>
              <a:buAutoNum type="alphaUcPeriod"/>
            </a:pPr>
            <a:r>
              <a:rPr lang="en-US" altLang="en-US"/>
              <a:t>Faculty</a:t>
            </a:r>
          </a:p>
          <a:p>
            <a:pPr lvl="2" eaLnBrk="1" hangingPunct="1">
              <a:buFont typeface="Myriad Pro" pitchFamily="34" charset="0"/>
              <a:buAutoNum type="alphaUcPeriod"/>
            </a:pPr>
            <a:r>
              <a:rPr lang="en-US" altLang="en-US"/>
              <a:t>Other (please specify)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C382F7-4839-4D92-9274-C35B2CA8B293}"/>
              </a:ext>
            </a:extLst>
          </p:cNvPr>
          <p:cNvSpPr/>
          <p:nvPr/>
        </p:nvSpPr>
        <p:spPr>
          <a:xfrm>
            <a:off x="6629400" y="5649109"/>
            <a:ext cx="2258109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Audience Poll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6A5B-B2E9-4CA3-A8E3-D1146F9A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Suspect Case Protocol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F3D82E-DA7B-436A-8B6C-B8BB394C6C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does potentially infected student/staff/faculty member do?</a:t>
            </a:r>
          </a:p>
          <a:p>
            <a:pPr lvl="1"/>
            <a:r>
              <a:rPr lang="en-US" dirty="0"/>
              <a:t>DO NOT take public transit to a clinic-example!</a:t>
            </a:r>
          </a:p>
          <a:p>
            <a:pPr lvl="1"/>
            <a:r>
              <a:rPr lang="en-US" dirty="0"/>
              <a:t>Call ahead to clinic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6AC56-AF37-4E25-AFDD-EB6C5AD87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Health system (probably informed)</a:t>
            </a:r>
          </a:p>
          <a:p>
            <a:r>
              <a:rPr lang="en-US" dirty="0"/>
              <a:t>Residence staff</a:t>
            </a:r>
          </a:p>
          <a:p>
            <a:r>
              <a:rPr lang="en-US" dirty="0"/>
              <a:t>General staff</a:t>
            </a:r>
          </a:p>
        </p:txBody>
      </p:sp>
    </p:spTree>
    <p:extLst>
      <p:ext uri="{BB962C8B-B14F-4D97-AF65-F5344CB8AC3E}">
        <p14:creationId xmlns:p14="http://schemas.microsoft.com/office/powerpoint/2010/main" val="1016565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1DF42-410C-4777-B0A5-4CA5CD0A9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Feeding campus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5D034-9190-4C11-8E68-0F53FFB62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Meal delivery to rooms</a:t>
            </a:r>
          </a:p>
          <a:p>
            <a:pPr lvl="1"/>
            <a:r>
              <a:rPr lang="en-US" dirty="0"/>
              <a:t>Infected students</a:t>
            </a:r>
          </a:p>
          <a:p>
            <a:pPr lvl="1"/>
            <a:r>
              <a:rPr lang="en-US" dirty="0"/>
              <a:t>All students?</a:t>
            </a:r>
          </a:p>
          <a:p>
            <a:r>
              <a:rPr lang="en-US" dirty="0"/>
              <a:t>“Grab and go” safer?</a:t>
            </a:r>
          </a:p>
          <a:p>
            <a:r>
              <a:rPr lang="en-US" dirty="0"/>
              <a:t>Disrupted food distribution systems in college towns?</a:t>
            </a:r>
          </a:p>
          <a:p>
            <a:pPr lvl="1"/>
            <a:r>
              <a:rPr lang="en-US" dirty="0"/>
              <a:t>How much food do you have on hand?</a:t>
            </a:r>
          </a:p>
          <a:p>
            <a:pPr lvl="1"/>
            <a:r>
              <a:rPr lang="en-US" dirty="0"/>
              <a:t>Have you talked with your dining services provider (Aramark, </a:t>
            </a:r>
            <a:r>
              <a:rPr lang="en-US" dirty="0" err="1"/>
              <a:t>etc</a:t>
            </a:r>
            <a:r>
              <a:rPr lang="en-US" dirty="0"/>
              <a:t>?)?</a:t>
            </a:r>
          </a:p>
        </p:txBody>
      </p:sp>
    </p:spTree>
    <p:extLst>
      <p:ext uri="{BB962C8B-B14F-4D97-AF65-F5344CB8AC3E}">
        <p14:creationId xmlns:p14="http://schemas.microsoft.com/office/powerpoint/2010/main" val="2216996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E62D1-4D04-4891-B303-5CFFC4AC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B9E62-D744-4D3C-83FE-ED94075E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NOT be able to “return home”</a:t>
            </a:r>
          </a:p>
          <a:p>
            <a:pPr lvl="1"/>
            <a:r>
              <a:rPr lang="en-US" dirty="0"/>
              <a:t>Your campus may be their home</a:t>
            </a:r>
          </a:p>
          <a:p>
            <a:r>
              <a:rPr lang="en-US" dirty="0"/>
              <a:t>Dept. Homeland Security-international students can take online classes w/o jeopardizing visa status</a:t>
            </a:r>
          </a:p>
          <a:p>
            <a:r>
              <a:rPr lang="en-US" dirty="0"/>
              <a:t>Many international students may travel home, not be able to return</a:t>
            </a:r>
          </a:p>
          <a:p>
            <a:r>
              <a:rPr lang="en-US" dirty="0"/>
              <a:t>May be more isolated, less support system, more fearful</a:t>
            </a:r>
          </a:p>
        </p:txBody>
      </p:sp>
    </p:spTree>
    <p:extLst>
      <p:ext uri="{BB962C8B-B14F-4D97-AF65-F5344CB8AC3E}">
        <p14:creationId xmlns:p14="http://schemas.microsoft.com/office/powerpoint/2010/main" val="803051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8D14-A63E-4F70-ACF8-DE87C824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Functions/Disruptions</a:t>
            </a:r>
            <a:br>
              <a:rPr lang="en-US" dirty="0"/>
            </a:br>
            <a:r>
              <a:rPr lang="en-US" dirty="0"/>
              <a:t>On and Off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6FADF-3916-4590-A0B6-B5D17BB15B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Food</a:t>
            </a:r>
          </a:p>
          <a:p>
            <a:r>
              <a:rPr lang="en-US" dirty="0"/>
              <a:t>Maintenance</a:t>
            </a:r>
          </a:p>
          <a:p>
            <a:r>
              <a:rPr lang="en-US" dirty="0"/>
              <a:t>Laboratory Animals/Farm</a:t>
            </a:r>
          </a:p>
          <a:p>
            <a:r>
              <a:rPr lang="en-US" dirty="0"/>
              <a:t>Public Safety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EC1A6-A0AF-4442-B1F7-DF227C9FDB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Food supplies</a:t>
            </a:r>
          </a:p>
          <a:p>
            <a:r>
              <a:rPr lang="en-US" dirty="0"/>
              <a:t>PPE</a:t>
            </a:r>
          </a:p>
          <a:p>
            <a:r>
              <a:rPr lang="en-US" dirty="0"/>
              <a:t>Medications-1 month</a:t>
            </a:r>
          </a:p>
          <a:p>
            <a:r>
              <a:rPr lang="en-US" dirty="0"/>
              <a:t>Access to medical care (non-</a:t>
            </a:r>
            <a:r>
              <a:rPr lang="en-US" dirty="0" err="1"/>
              <a:t>Covid</a:t>
            </a:r>
            <a:r>
              <a:rPr lang="en-US" dirty="0"/>
              <a:t>)</a:t>
            </a:r>
          </a:p>
        </p:txBody>
      </p:sp>
      <p:pic>
        <p:nvPicPr>
          <p:cNvPr id="3074" name="Picture 2" descr="Image: Fears Of Coronavirus Spreading Causes Shortages Of Supplies At California Stores">
            <a:extLst>
              <a:ext uri="{FF2B5EF4-FFF2-40B4-BE49-F238E27FC236}">
                <a16:creationId xmlns:a16="http://schemas.microsoft.com/office/drawing/2014/main" id="{C3280F13-3E47-49C2-88F2-0C73AB7B3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28" y="4191000"/>
            <a:ext cx="3619500" cy="250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70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02351-00A3-4CBC-A85F-BD8957D1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HR/Staff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AD7D7-D626-4C14-A54A-CD927F171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Monitor/Deal with Absenteeism</a:t>
            </a:r>
          </a:p>
          <a:p>
            <a:r>
              <a:rPr lang="en-US" dirty="0"/>
              <a:t>Sick leave</a:t>
            </a:r>
          </a:p>
          <a:p>
            <a:pPr lvl="1"/>
            <a:r>
              <a:rPr lang="en-US" dirty="0"/>
              <a:t>Hourly, low-wage workers particularly sensitive</a:t>
            </a:r>
          </a:p>
          <a:p>
            <a:pPr lvl="2"/>
            <a:r>
              <a:rPr lang="en-US" dirty="0"/>
              <a:t>Liberalize policies?</a:t>
            </a:r>
          </a:p>
          <a:p>
            <a:r>
              <a:rPr lang="en-US" dirty="0"/>
              <a:t>Coronavirus testing/care covered by health plan?</a:t>
            </a:r>
          </a:p>
          <a:p>
            <a:pPr lvl="1"/>
            <a:r>
              <a:rPr lang="en-US" dirty="0"/>
              <a:t>Students</a:t>
            </a:r>
          </a:p>
          <a:p>
            <a:pPr lvl="1"/>
            <a:r>
              <a:rPr lang="en-US" dirty="0"/>
              <a:t>Staff</a:t>
            </a:r>
          </a:p>
          <a:p>
            <a:r>
              <a:rPr lang="en-US" dirty="0"/>
              <a:t>Working conditions/expectations</a:t>
            </a:r>
          </a:p>
          <a:p>
            <a:pPr lvl="1"/>
            <a:r>
              <a:rPr lang="en-US" dirty="0"/>
              <a:t>Must food service workers come in?</a:t>
            </a:r>
          </a:p>
          <a:p>
            <a:pPr lvl="1"/>
            <a:r>
              <a:rPr lang="en-US" dirty="0"/>
              <a:t>Older workforce/requiring class attendance?</a:t>
            </a:r>
          </a:p>
        </p:txBody>
      </p:sp>
    </p:spTree>
    <p:extLst>
      <p:ext uri="{BB962C8B-B14F-4D97-AF65-F5344CB8AC3E}">
        <p14:creationId xmlns:p14="http://schemas.microsoft.com/office/powerpoint/2010/main" val="3655930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8F1A4-6F2E-492C-BECD-21EB6FEE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Contractual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BDE09-2B6D-4EEF-AE29-47F4C4551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Tuition/Canceled classes or programs</a:t>
            </a:r>
          </a:p>
          <a:p>
            <a:r>
              <a:rPr lang="en-US" dirty="0"/>
              <a:t>Travel-reschedule/refund</a:t>
            </a:r>
          </a:p>
          <a:p>
            <a:r>
              <a:rPr lang="en-US" dirty="0"/>
              <a:t>Faculty duties/extension of school year</a:t>
            </a:r>
          </a:p>
          <a:p>
            <a:r>
              <a:rPr lang="en-US" dirty="0"/>
              <a:t>Events-cancellation or disruption</a:t>
            </a:r>
          </a:p>
          <a:p>
            <a:r>
              <a:rPr lang="en-US" dirty="0"/>
              <a:t>Vendors</a:t>
            </a:r>
          </a:p>
          <a:p>
            <a:pPr lvl="1"/>
            <a:r>
              <a:rPr lang="en-US" dirty="0"/>
              <a:t>Food/housing disruptions or costs</a:t>
            </a:r>
          </a:p>
          <a:p>
            <a:pPr lvl="1"/>
            <a:r>
              <a:rPr lang="en-US" dirty="0"/>
              <a:t>Deliveries/maintenance of operations</a:t>
            </a:r>
          </a:p>
        </p:txBody>
      </p:sp>
    </p:spTree>
    <p:extLst>
      <p:ext uri="{BB962C8B-B14F-4D97-AF65-F5344CB8AC3E}">
        <p14:creationId xmlns:p14="http://schemas.microsoft.com/office/powerpoint/2010/main" val="251487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41C28-1CDA-49EE-A182-148314170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Ed Disruptions in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2BF51-ABFC-4E04-BADB-1757B2916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U. Washington, Stanford, Harvard…&gt;90 institutions </a:t>
            </a:r>
            <a:r>
              <a:rPr lang="en-US" dirty="0">
                <a:hlinkClick r:id="rId2"/>
              </a:rPr>
              <a:t>cancelling or going online</a:t>
            </a:r>
            <a:endParaRPr lang="en-US" dirty="0"/>
          </a:p>
          <a:p>
            <a:r>
              <a:rPr lang="en-US" dirty="0"/>
              <a:t>Study Abroad-many/most schools recalling students</a:t>
            </a:r>
          </a:p>
          <a:p>
            <a:r>
              <a:rPr lang="en-US" dirty="0"/>
              <a:t>Conferences:  ACE, American Assoc. Community Colleges CANCELLED</a:t>
            </a:r>
          </a:p>
          <a:p>
            <a:r>
              <a:rPr lang="en-US" dirty="0"/>
              <a:t>Public events cancelled:  SXSW, campaign events…</a:t>
            </a:r>
          </a:p>
        </p:txBody>
      </p:sp>
    </p:spTree>
    <p:extLst>
      <p:ext uri="{BB962C8B-B14F-4D97-AF65-F5344CB8AC3E}">
        <p14:creationId xmlns:p14="http://schemas.microsoft.com/office/powerpoint/2010/main" val="26991439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5CCF0-C91F-493A-A556-D23643D52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IHE Special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A40F5-612D-46A5-A4D0-28CD1577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Medical Centers</a:t>
            </a:r>
          </a:p>
          <a:p>
            <a:pPr lvl="1"/>
            <a:r>
              <a:rPr lang="en-US" dirty="0"/>
              <a:t>Patient Care</a:t>
            </a:r>
          </a:p>
          <a:p>
            <a:pPr lvl="1"/>
            <a:r>
              <a:rPr lang="en-US" dirty="0"/>
              <a:t>Communication (Public and provider)</a:t>
            </a:r>
          </a:p>
          <a:p>
            <a:r>
              <a:rPr lang="en-US" dirty="0"/>
              <a:t>Extension offices</a:t>
            </a:r>
          </a:p>
          <a:p>
            <a:r>
              <a:rPr lang="en-US" dirty="0"/>
              <a:t>Facilities</a:t>
            </a:r>
          </a:p>
          <a:p>
            <a:pPr lvl="1"/>
            <a:r>
              <a:rPr lang="en-US" dirty="0"/>
              <a:t>Vacant dormitories?</a:t>
            </a:r>
          </a:p>
          <a:p>
            <a:pPr lvl="1"/>
            <a:r>
              <a:rPr lang="en-US" dirty="0"/>
              <a:t>Gymnasiums</a:t>
            </a:r>
          </a:p>
        </p:txBody>
      </p:sp>
      <p:pic>
        <p:nvPicPr>
          <p:cNvPr id="2050" name="Picture 2" descr="Image result for spanish flu images">
            <a:extLst>
              <a:ext uri="{FF2B5EF4-FFF2-40B4-BE49-F238E27FC236}">
                <a16:creationId xmlns:a16="http://schemas.microsoft.com/office/drawing/2014/main" id="{BBC2DF9B-2898-43CA-A2A2-12A9294D6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03" y="3429000"/>
            <a:ext cx="44386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336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320F-49FE-4738-8865-21D4BFEF2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24A38-4F80-4743-8A80-C7C6CF174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Costs of response</a:t>
            </a:r>
          </a:p>
          <a:p>
            <a:r>
              <a:rPr lang="en-US" dirty="0"/>
              <a:t>Financial downturn</a:t>
            </a:r>
          </a:p>
          <a:p>
            <a:pPr lvl="1"/>
            <a:r>
              <a:rPr lang="en-US" dirty="0"/>
              <a:t>Endowments, other impacts?</a:t>
            </a:r>
          </a:p>
          <a:p>
            <a:r>
              <a:rPr lang="en-US" dirty="0"/>
              <a:t>Ability to enroll international</a:t>
            </a:r>
            <a:br>
              <a:rPr lang="en-US" dirty="0"/>
            </a:br>
            <a:r>
              <a:rPr lang="en-US" dirty="0"/>
              <a:t>students (especially Chinese)</a:t>
            </a:r>
          </a:p>
          <a:p>
            <a:pPr lvl="1"/>
            <a:r>
              <a:rPr lang="en-US" dirty="0"/>
              <a:t>Political risk insurance</a:t>
            </a:r>
          </a:p>
          <a:p>
            <a:r>
              <a:rPr lang="en-US" dirty="0"/>
              <a:t>Changed expectations?</a:t>
            </a:r>
          </a:p>
          <a:p>
            <a:pPr lvl="1"/>
            <a:r>
              <a:rPr lang="en-US" dirty="0"/>
              <a:t>Distance education</a:t>
            </a:r>
          </a:p>
          <a:p>
            <a:pPr lvl="1"/>
            <a:r>
              <a:rPr lang="en-US" dirty="0"/>
              <a:t>Emergency management</a:t>
            </a:r>
          </a:p>
        </p:txBody>
      </p:sp>
      <p:pic>
        <p:nvPicPr>
          <p:cNvPr id="3076" name="Picture 4" descr="Image result for number of chinese students in us">
            <a:extLst>
              <a:ext uri="{FF2B5EF4-FFF2-40B4-BE49-F238E27FC236}">
                <a16:creationId xmlns:a16="http://schemas.microsoft.com/office/drawing/2014/main" id="{EA2DF746-174E-4A79-BE0A-43D159A93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22170"/>
            <a:ext cx="3403600" cy="3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dow jones average today">
            <a:extLst>
              <a:ext uri="{FF2B5EF4-FFF2-40B4-BE49-F238E27FC236}">
                <a16:creationId xmlns:a16="http://schemas.microsoft.com/office/drawing/2014/main" id="{1A6E1D31-09D7-4E4E-BC6F-24B7F6C9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86995"/>
            <a:ext cx="3291068" cy="185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7175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BE577-20B0-46E4-AB43-AF598E5B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has your campus prepared </a:t>
            </a:r>
            <a:r>
              <a:rPr lang="en-US"/>
              <a:t>for or reacted to Covid-19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F2CBD-DC9F-4E2C-BB16-CDAD5F498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formal or central planning</a:t>
            </a:r>
          </a:p>
          <a:p>
            <a:r>
              <a:rPr lang="en-US" dirty="0"/>
              <a:t>Planning within divisions, like student health, but not central</a:t>
            </a:r>
          </a:p>
          <a:p>
            <a:r>
              <a:rPr lang="en-US" dirty="0"/>
              <a:t>Committees and taskforces active on many levels</a:t>
            </a:r>
          </a:p>
          <a:p>
            <a:r>
              <a:rPr lang="en-US" dirty="0"/>
              <a:t>Using ICMS throughout university</a:t>
            </a:r>
          </a:p>
          <a:p>
            <a:r>
              <a:rPr lang="en-US" dirty="0"/>
              <a:t>Coordinating with local health authorities</a:t>
            </a:r>
          </a:p>
          <a:p>
            <a:r>
              <a:rPr lang="en-US" dirty="0"/>
              <a:t>Posted guidance on hygiene, surveillance</a:t>
            </a:r>
          </a:p>
          <a:p>
            <a:r>
              <a:rPr lang="en-US" dirty="0"/>
              <a:t>Moved classes online, using social distancing</a:t>
            </a:r>
          </a:p>
          <a:p>
            <a:r>
              <a:rPr lang="en-US" dirty="0"/>
              <a:t>Recalled study abroad students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0DE4F0-EF33-40EC-A11C-5CC36AEFDB3E}"/>
              </a:ext>
            </a:extLst>
          </p:cNvPr>
          <p:cNvSpPr/>
          <p:nvPr/>
        </p:nvSpPr>
        <p:spPr>
          <a:xfrm>
            <a:off x="6629400" y="5649109"/>
            <a:ext cx="2258109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Audience Poll</a:t>
            </a:r>
          </a:p>
        </p:txBody>
      </p:sp>
    </p:spTree>
    <p:extLst>
      <p:ext uri="{BB962C8B-B14F-4D97-AF65-F5344CB8AC3E}">
        <p14:creationId xmlns:p14="http://schemas.microsoft.com/office/powerpoint/2010/main" val="417893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241E-92E2-41CA-9C00-11D99C94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Readiness Webinar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A1B1B-CD38-479F-A8F0-219F659E3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Situation</a:t>
            </a:r>
          </a:p>
          <a:p>
            <a:r>
              <a:rPr lang="en-US" dirty="0"/>
              <a:t>Containment</a:t>
            </a:r>
          </a:p>
          <a:p>
            <a:r>
              <a:rPr lang="en-US" dirty="0"/>
              <a:t>Mitigation</a:t>
            </a:r>
          </a:p>
          <a:p>
            <a:r>
              <a:rPr lang="en-US" dirty="0" err="1"/>
              <a:t>Longterm</a:t>
            </a:r>
            <a:r>
              <a:rPr lang="en-US" dirty="0"/>
              <a:t> consequences</a:t>
            </a:r>
          </a:p>
          <a:p>
            <a:r>
              <a:rPr lang="en-US" dirty="0"/>
              <a:t>Share experiences and thoughts</a:t>
            </a:r>
          </a:p>
        </p:txBody>
      </p:sp>
    </p:spTree>
    <p:extLst>
      <p:ext uri="{BB962C8B-B14F-4D97-AF65-F5344CB8AC3E}">
        <p14:creationId xmlns:p14="http://schemas.microsoft.com/office/powerpoint/2010/main" val="1589979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>
            <a:extLst>
              <a:ext uri="{FF2B5EF4-FFF2-40B4-BE49-F238E27FC236}">
                <a16:creationId xmlns:a16="http://schemas.microsoft.com/office/drawing/2014/main" id="{4C58E429-2DDD-4FEA-9366-40E204116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Sample Chat Question</a:t>
            </a:r>
          </a:p>
        </p:txBody>
      </p:sp>
      <p:sp>
        <p:nvSpPr>
          <p:cNvPr id="20483" name="Text Placeholder 4">
            <a:extLst>
              <a:ext uri="{FF2B5EF4-FFF2-40B4-BE49-F238E27FC236}">
                <a16:creationId xmlns:a16="http://schemas.microsoft.com/office/drawing/2014/main" id="{5615A7BB-F126-4F2D-BE53-89B64B147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are your biggest problems/concerns with coronavirus preparedness?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E7B3AEE2-7EA9-41DA-8E3D-D1B68032A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48151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A8027CF0-6F27-4D6E-9C27-F37B9AAEAC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09800" y="4572000"/>
            <a:ext cx="5943600" cy="1600200"/>
          </a:xfrm>
        </p:spPr>
        <p:txBody>
          <a:bodyPr/>
          <a:lstStyle/>
          <a:p>
            <a:pPr eaLnBrk="1" hangingPunct="1"/>
            <a:r>
              <a:rPr lang="en-US" altLang="en-US" dirty="0"/>
              <a:t>Chuck Staben</a:t>
            </a:r>
          </a:p>
          <a:p>
            <a:pPr eaLnBrk="1" hangingPunct="1"/>
            <a:r>
              <a:rPr lang="en-US" altLang="en-US" dirty="0"/>
              <a:t>Professor of Biological Sciences</a:t>
            </a:r>
          </a:p>
          <a:p>
            <a:pPr eaLnBrk="1" hangingPunct="1"/>
            <a:r>
              <a:rPr lang="en-US" altLang="en-US" dirty="0"/>
              <a:t>cstaben@uidaho.edu</a:t>
            </a:r>
          </a:p>
        </p:txBody>
      </p:sp>
      <p:pic>
        <p:nvPicPr>
          <p:cNvPr id="22531" name="Picture 5">
            <a:extLst>
              <a:ext uri="{FF2B5EF4-FFF2-40B4-BE49-F238E27FC236}">
                <a16:creationId xmlns:a16="http://schemas.microsoft.com/office/drawing/2014/main" id="{15E43817-1117-44AC-B250-27E143EE7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533400"/>
            <a:ext cx="46386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G:\conference company\website\thankyou.jpg">
            <a:extLst>
              <a:ext uri="{FF2B5EF4-FFF2-40B4-BE49-F238E27FC236}">
                <a16:creationId xmlns:a16="http://schemas.microsoft.com/office/drawing/2014/main" id="{FCC4B2EC-23A5-4974-8623-91E3AAAA6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137795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F858728-CB06-492A-85B0-8DFBC52C5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Coronavirus and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D4ACB-9668-4880-9EA6-F7D80444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1412472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&gt;120,000 cases; &gt;4000 deaths worldwide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Morbidity and Mortality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highlight>
                  <a:srgbClr val="FFFF00"/>
                </a:highlight>
              </a:rPr>
              <a:t>Underlying medical conditions</a:t>
            </a:r>
            <a:br>
              <a:rPr lang="en-US" dirty="0"/>
            </a:br>
            <a:r>
              <a:rPr lang="en-US" dirty="0"/>
              <a:t>Smoking, gender, </a:t>
            </a:r>
            <a:r>
              <a:rPr lang="en-US" dirty="0">
                <a:highlight>
                  <a:srgbClr val="FFFF00"/>
                </a:highlight>
              </a:rPr>
              <a:t>age</a:t>
            </a:r>
            <a:r>
              <a:rPr lang="en-US" dirty="0"/>
              <a:t>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Transmission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>
                <a:highlight>
                  <a:srgbClr val="FFFF00"/>
                </a:highlight>
              </a:rPr>
              <a:t>Person-person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close contact is primary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Droplets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Possibility of surface contact transmission</a:t>
            </a:r>
          </a:p>
        </p:txBody>
      </p:sp>
      <p:pic>
        <p:nvPicPr>
          <p:cNvPr id="5" name="Picture 2" descr="This scanning electron microscope image shows SARS-CoV-2 (yellow)—also known as 2019-nCoV, the virus that causes COVID-19—isolated from a patient in the U.S., emerging from the surface of cells (blue/pink) cultured in the lab.">
            <a:extLst>
              <a:ext uri="{FF2B5EF4-FFF2-40B4-BE49-F238E27FC236}">
                <a16:creationId xmlns:a16="http://schemas.microsoft.com/office/drawing/2014/main" id="{66175FB9-3863-4AEE-B392-048AE19D0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051802"/>
            <a:ext cx="32861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CB7542-71F7-4A4C-8F7F-E8C0D4484181}"/>
              </a:ext>
            </a:extLst>
          </p:cNvPr>
          <p:cNvSpPr txBox="1"/>
          <p:nvPr/>
        </p:nvSpPr>
        <p:spPr>
          <a:xfrm>
            <a:off x="7724814" y="4812242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NIAD-RML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CDFAE-C452-4A75-B837-6BD0F36B0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in the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0FBD-C883-4F7C-803A-BFE01E404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&gt;1000 cases</a:t>
            </a:r>
          </a:p>
          <a:p>
            <a:r>
              <a:rPr lang="en-US" dirty="0"/>
              <a:t>&gt;35 states</a:t>
            </a:r>
          </a:p>
          <a:p>
            <a:r>
              <a:rPr lang="en-US" dirty="0"/>
              <a:t>&gt;25 deaths</a:t>
            </a:r>
          </a:p>
          <a:p>
            <a:r>
              <a:rPr lang="en-US" dirty="0"/>
              <a:t>Washington cluster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DC134A0-F70F-4C1E-AAF4-998E34FB8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257" y="4220965"/>
            <a:ext cx="2895600" cy="1749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378DF3-148F-44CA-ACC0-01B7ACB2F4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67" t="9565" r="26667"/>
          <a:stretch/>
        </p:blipFill>
        <p:spPr>
          <a:xfrm>
            <a:off x="1828800" y="3714934"/>
            <a:ext cx="2226285" cy="2616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334489-B176-4C7E-AAF7-2EEF68E18D7D}"/>
              </a:ext>
            </a:extLst>
          </p:cNvPr>
          <p:cNvSpPr/>
          <p:nvPr/>
        </p:nvSpPr>
        <p:spPr>
          <a:xfrm>
            <a:off x="4495800" y="5970390"/>
            <a:ext cx="3966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https://coronavirus.jhu.edu/map.html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CF0834-FE31-4E46-8A49-3F567A153A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0000"/>
          <a:stretch/>
        </p:blipFill>
        <p:spPr>
          <a:xfrm>
            <a:off x="4648200" y="2057400"/>
            <a:ext cx="437931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3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0CC63E4E-5F9E-48B8-9643-DFF3A031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did WHO learn from China?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F6A3A-738C-4330-8B5E-F7DA55C40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SPEED of response key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Traditional public health measures useful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Stop large public gatherings-decrease transmission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Segregate the sick (fever hospitals)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Population infection rate is low (0.5% in Guangdong)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Use population-level measures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Educate about symptoms/surveillance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Hygiene-Wash your hands, cover your cough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Isolate yourself if ill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Ready communication-emergency line/website…</a:t>
            </a:r>
            <a:r>
              <a:rPr lang="en-US" u="sng" dirty="0"/>
              <a:t>don’t</a:t>
            </a:r>
            <a:r>
              <a:rPr lang="en-US" dirty="0"/>
              <a:t> send people to clinic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1517-6A9D-4290-B1C9-00258689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China “lessons”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5E119-5919-49EE-A9B4-EA1240554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and treatment </a:t>
            </a:r>
            <a:r>
              <a:rPr lang="en-US" dirty="0" err="1"/>
              <a:t>free</a:t>
            </a:r>
            <a:r>
              <a:rPr lang="en-US" dirty="0" err="1">
                <a:sym typeface="Wingdings" panose="05000000000000000000" pitchFamily="2" charset="2"/>
              </a:rPr>
              <a:t></a:t>
            </a:r>
            <a:r>
              <a:rPr lang="en-US" dirty="0" err="1"/>
              <a:t>encourage</a:t>
            </a:r>
            <a:r>
              <a:rPr lang="en-US" dirty="0"/>
              <a:t> usage</a:t>
            </a:r>
          </a:p>
          <a:p>
            <a:r>
              <a:rPr lang="en-US" dirty="0"/>
              <a:t>Prepare the health system</a:t>
            </a:r>
          </a:p>
          <a:p>
            <a:pPr lvl="1"/>
            <a:r>
              <a:rPr lang="en-US" dirty="0"/>
              <a:t>Access to prescriptions, hospitals</a:t>
            </a:r>
          </a:p>
          <a:p>
            <a:pPr lvl="1"/>
            <a:r>
              <a:rPr lang="en-US" dirty="0"/>
              <a:t>Plenty of PPE</a:t>
            </a:r>
          </a:p>
          <a:p>
            <a:pPr lvl="1"/>
            <a:r>
              <a:rPr lang="en-US" dirty="0"/>
              <a:t>Respirators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10D970-5845-403D-AEF1-E16EB2500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9743"/>
            <a:ext cx="8610600" cy="24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7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BC6C-B0A3-478E-A0AF-F615516A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key symptoms?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6D09C-042C-40B8-9B07-0E8CB47EF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Runny Nose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Sore throat</a:t>
            </a:r>
          </a:p>
          <a:p>
            <a:r>
              <a:rPr lang="en-US" dirty="0"/>
              <a:t>Dry Cough</a:t>
            </a:r>
          </a:p>
          <a:p>
            <a:r>
              <a:rPr lang="en-US" dirty="0"/>
              <a:t>Shortness of breath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Sneezing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98BB44-8446-42B4-87C1-24743742423C}"/>
              </a:ext>
            </a:extLst>
          </p:cNvPr>
          <p:cNvSpPr/>
          <p:nvPr/>
        </p:nvSpPr>
        <p:spPr>
          <a:xfrm rot="19583628">
            <a:off x="4733057" y="2276691"/>
            <a:ext cx="326082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Cold?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Flu?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Covid-19?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8DBB6-1272-4F05-AD24-208013963BF9}"/>
              </a:ext>
            </a:extLst>
          </p:cNvPr>
          <p:cNvSpPr/>
          <p:nvPr/>
        </p:nvSpPr>
        <p:spPr>
          <a:xfrm>
            <a:off x="6629400" y="5649109"/>
            <a:ext cx="2258109" cy="95410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Audience Poll</a:t>
            </a:r>
          </a:p>
        </p:txBody>
      </p:sp>
    </p:spTree>
    <p:extLst>
      <p:ext uri="{BB962C8B-B14F-4D97-AF65-F5344CB8AC3E}">
        <p14:creationId xmlns:p14="http://schemas.microsoft.com/office/powerpoint/2010/main" val="1375666391"/>
      </p:ext>
    </p:extLst>
  </p:cSld>
  <p:clrMapOvr>
    <a:masterClrMapping/>
  </p:clrMapOvr>
</p:sld>
</file>

<file path=ppt/theme/theme1.xml><?xml version="1.0" encoding="utf-8"?>
<a:theme xmlns:a="http://schemas.openxmlformats.org/drawingml/2006/main" name="IE_template_1">
  <a:themeElements>
    <a:clrScheme name="IE Template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D1337"/>
      </a:accent1>
      <a:accent2>
        <a:srgbClr val="7E930D"/>
      </a:accent2>
      <a:accent3>
        <a:srgbClr val="F26B26"/>
      </a:accent3>
      <a:accent4>
        <a:srgbClr val="3F3F3F"/>
      </a:accent4>
      <a:accent5>
        <a:srgbClr val="7030A0"/>
      </a:accent5>
      <a:accent6>
        <a:srgbClr val="FFFFFF"/>
      </a:accent6>
      <a:hlink>
        <a:srgbClr val="1F497D"/>
      </a:hlink>
      <a:folHlink>
        <a:srgbClr val="5F0060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2FE6EE4711584ABFCF158551BAA09F" ma:contentTypeVersion="13" ma:contentTypeDescription="Create a new document." ma:contentTypeScope="" ma:versionID="89c86d41ba98c22fe8e274bcdaff29b9">
  <xsd:schema xmlns:xsd="http://www.w3.org/2001/XMLSchema" xmlns:xs="http://www.w3.org/2001/XMLSchema" xmlns:p="http://schemas.microsoft.com/office/2006/metadata/properties" xmlns:ns3="4e512fec-88a9-4570-8d91-f5c0f5dbf4e8" xmlns:ns4="29a3d360-95ec-4682-abd9-6f817b4bd93b" targetNamespace="http://schemas.microsoft.com/office/2006/metadata/properties" ma:root="true" ma:fieldsID="b3de6769d5d9e4081f14f972b64951eb" ns3:_="" ns4:_="">
    <xsd:import namespace="4e512fec-88a9-4570-8d91-f5c0f5dbf4e8"/>
    <xsd:import namespace="29a3d360-95ec-4682-abd9-6f817b4bd9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12fec-88a9-4570-8d91-f5c0f5dbf4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3d360-95ec-4682-abd9-6f817b4bd93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F806B6-B5FB-4849-9BA4-0B819CBE90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1D4EE7-EDDC-497A-BA54-6D4BD64E1ACA}">
  <ds:schemaRefs>
    <ds:schemaRef ds:uri="http://purl.org/dc/terms/"/>
    <ds:schemaRef ds:uri="http://purl.org/dc/dcmitype/"/>
    <ds:schemaRef ds:uri="29a3d360-95ec-4682-abd9-6f817b4bd93b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e512fec-88a9-4570-8d91-f5c0f5dbf4e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F590B76-09D2-4F90-81F9-D182525B2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512fec-88a9-4570-8d91-f5c0f5dbf4e8"/>
    <ds:schemaRef ds:uri="29a3d360-95ec-4682-abd9-6f817b4bd9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IE-Template_1</Template>
  <TotalTime>6329</TotalTime>
  <Words>1563</Words>
  <Application>Microsoft Office PowerPoint</Application>
  <PresentationFormat>On-screen Show (4:3)</PresentationFormat>
  <Paragraphs>402</Paragraphs>
  <Slides>41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Courier New</vt:lpstr>
      <vt:lpstr>Myriad Pro</vt:lpstr>
      <vt:lpstr>Wingdings</vt:lpstr>
      <vt:lpstr>IE_template_1</vt:lpstr>
      <vt:lpstr>Readying your campus for coronavirus</vt:lpstr>
      <vt:lpstr>Background</vt:lpstr>
      <vt:lpstr>Audience Poll</vt:lpstr>
      <vt:lpstr>Covid-19 Readiness Webinar</vt:lpstr>
      <vt:lpstr>Coronavirus and Covid-19</vt:lpstr>
      <vt:lpstr>Covid-19 in the US</vt:lpstr>
      <vt:lpstr>What did WHO learn from China?</vt:lpstr>
      <vt:lpstr>Additional China “lessons”</vt:lpstr>
      <vt:lpstr>What are the key symptoms?</vt:lpstr>
      <vt:lpstr>Possible Impact-Mortality</vt:lpstr>
      <vt:lpstr>Burden of seasonal flu (2018-19)</vt:lpstr>
      <vt:lpstr>Potential Mortality Impact “Typical” Residential Campus</vt:lpstr>
      <vt:lpstr>US Mortality Estimate* *Based on Chinese mortality data</vt:lpstr>
      <vt:lpstr>Guidance Documents</vt:lpstr>
      <vt:lpstr>Incident Command System</vt:lpstr>
      <vt:lpstr>Key preparedness</vt:lpstr>
      <vt:lpstr>CDC recommendations</vt:lpstr>
      <vt:lpstr>CDC:  Covid-19 PRESENT</vt:lpstr>
      <vt:lpstr>Dept. Education-key changes</vt:lpstr>
      <vt:lpstr>Preventive Communications</vt:lpstr>
      <vt:lpstr>Communication</vt:lpstr>
      <vt:lpstr>Study/Research Abroad</vt:lpstr>
      <vt:lpstr>CDC Travel Recommendation</vt:lpstr>
      <vt:lpstr>CDC Self Isolation-14 days</vt:lpstr>
      <vt:lpstr>Mitigation, Minimizing Disruption</vt:lpstr>
      <vt:lpstr>Moving Classes Online</vt:lpstr>
      <vt:lpstr>Online Classes-thoughts</vt:lpstr>
      <vt:lpstr>Athletics, Concerts, Events</vt:lpstr>
      <vt:lpstr>American College Health Association</vt:lpstr>
      <vt:lpstr>Suspect Case Protocol</vt:lpstr>
      <vt:lpstr>Feeding campus students</vt:lpstr>
      <vt:lpstr>International students</vt:lpstr>
      <vt:lpstr>Essential Functions/Disruptions On and Off Campus</vt:lpstr>
      <vt:lpstr>HR/Staff Issues</vt:lpstr>
      <vt:lpstr>Contractual Concerns</vt:lpstr>
      <vt:lpstr>Higher Ed Disruptions in US</vt:lpstr>
      <vt:lpstr>IHE Special Capabilities</vt:lpstr>
      <vt:lpstr>Long Term Issues</vt:lpstr>
      <vt:lpstr>How has your campus prepared for or reacted to Covid-19?</vt:lpstr>
      <vt:lpstr>Sample Chat Question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</dc:creator>
  <cp:lastModifiedBy>Staben, Chuck (cstaben@uidaho.edu)</cp:lastModifiedBy>
  <cp:revision>9</cp:revision>
  <dcterms:created xsi:type="dcterms:W3CDTF">2013-04-10T18:25:47Z</dcterms:created>
  <dcterms:modified xsi:type="dcterms:W3CDTF">2020-03-11T16:17:12Z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0x0101004F2FE6EE4711584ABFCF158551BAA09F</vt:lpwstr>
  </property>
</Properties>
</file>